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86" r:id="rId15"/>
    <p:sldId id="270" r:id="rId16"/>
    <p:sldId id="277" r:id="rId17"/>
    <p:sldId id="278" r:id="rId18"/>
    <p:sldId id="279" r:id="rId19"/>
    <p:sldId id="280" r:id="rId20"/>
    <p:sldId id="287" r:id="rId21"/>
    <p:sldId id="272" r:id="rId22"/>
    <p:sldId id="281" r:id="rId23"/>
    <p:sldId id="282" r:id="rId24"/>
    <p:sldId id="273" r:id="rId25"/>
    <p:sldId id="274" r:id="rId26"/>
    <p:sldId id="283" r:id="rId27"/>
    <p:sldId id="275" r:id="rId28"/>
    <p:sldId id="284" r:id="rId29"/>
    <p:sldId id="27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 autoAdjust="0"/>
    <p:restoredTop sz="94660"/>
  </p:normalViewPr>
  <p:slideViewPr>
    <p:cSldViewPr snapToGrid="0">
      <p:cViewPr varScale="1">
        <p:scale>
          <a:sx n="81" d="100"/>
          <a:sy n="81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9621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52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268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01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9976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04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66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2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7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4956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370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8D6C718-9C7E-4E57-B49B-CE300215482E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6953542-811D-4EC6-9CF8-C3684CE32368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8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18069-0293-1DED-6E6E-6DB35BE070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600" dirty="0"/>
              <a:t>Разработка приложения «Радио-Трасса»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1E0527-E036-F678-52BD-949AA0208A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Выполнила </a:t>
            </a:r>
            <a:r>
              <a:rPr lang="ru-RU" dirty="0" err="1"/>
              <a:t>Птахова</a:t>
            </a:r>
            <a:r>
              <a:rPr lang="ru-RU" dirty="0"/>
              <a:t> А.М., </a:t>
            </a:r>
          </a:p>
          <a:p>
            <a:r>
              <a:rPr lang="ru-RU" dirty="0"/>
              <a:t>Студентка ИВТб-4301-04-00</a:t>
            </a:r>
          </a:p>
        </p:txBody>
      </p:sp>
    </p:spTree>
    <p:extLst>
      <p:ext uri="{BB962C8B-B14F-4D97-AF65-F5344CB8AC3E}">
        <p14:creationId xmlns:p14="http://schemas.microsoft.com/office/powerpoint/2010/main" val="1003560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1F4EA-4F31-8C27-A0A6-5C3529A3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3711"/>
          </a:xfrm>
        </p:spPr>
        <p:txBody>
          <a:bodyPr/>
          <a:lstStyle/>
          <a:p>
            <a:pPr algn="ctr"/>
            <a:r>
              <a:rPr lang="ru-RU" dirty="0"/>
              <a:t>Создание карты высот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10DDC1-7315-2C1A-FA7D-D7CEEAAC1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82" y="2171700"/>
            <a:ext cx="2700436" cy="31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0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8161B8-6BA5-81C7-32A5-5B444644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1915"/>
          </a:xfrm>
        </p:spPr>
        <p:txBody>
          <a:bodyPr/>
          <a:lstStyle/>
          <a:p>
            <a:pPr algn="ctr"/>
            <a:r>
              <a:rPr lang="ru-RU" dirty="0"/>
              <a:t>Выбор формата данных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D537CD0-C8C7-8417-588E-0EA0137CB4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906822"/>
              </p:ext>
            </p:extLst>
          </p:nvPr>
        </p:nvGraphicFramePr>
        <p:xfrm>
          <a:off x="1371600" y="1673258"/>
          <a:ext cx="9601200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196312751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874828176"/>
                    </a:ext>
                  </a:extLst>
                </a:gridCol>
                <a:gridCol w="2623008">
                  <a:extLst>
                    <a:ext uri="{9D8B030D-6E8A-4147-A177-3AD203B41FA5}">
                      <a16:colId xmlns:a16="http://schemas.microsoft.com/office/drawing/2014/main" val="472659807"/>
                    </a:ext>
                  </a:extLst>
                </a:gridCol>
                <a:gridCol w="2177592">
                  <a:extLst>
                    <a:ext uri="{9D8B030D-6E8A-4147-A177-3AD203B41FA5}">
                      <a16:colId xmlns:a16="http://schemas.microsoft.com/office/drawing/2014/main" val="620035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2800" dirty="0"/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SRTM</a:t>
                      </a:r>
                      <a:endParaRPr lang="ru-RU" sz="2800" dirty="0"/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AsterGDEM</a:t>
                      </a:r>
                      <a:endParaRPr lang="ru-RU" sz="2800" dirty="0"/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Etopo2</a:t>
                      </a:r>
                      <a:endParaRPr lang="ru-RU" sz="2800" dirty="0"/>
                    </a:p>
                  </a:txBody>
                  <a:tcPr marL="83489" marR="83489"/>
                </a:tc>
                <a:extLst>
                  <a:ext uri="{0D108BD9-81ED-4DB2-BD59-A6C34878D82A}">
                    <a16:rowId xmlns:a16="http://schemas.microsoft.com/office/drawing/2014/main" val="410618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Формат данных</a:t>
                      </a:r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hgt</a:t>
                      </a:r>
                      <a:endParaRPr lang="ru-RU" sz="2800" dirty="0"/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GeoTIFF</a:t>
                      </a:r>
                      <a:endParaRPr lang="ru-RU" sz="2800" dirty="0"/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GeoTIFF</a:t>
                      </a:r>
                      <a:endParaRPr lang="ru-RU" sz="2800" dirty="0"/>
                    </a:p>
                  </a:txBody>
                  <a:tcPr marL="83489" marR="83489"/>
                </a:tc>
                <a:extLst>
                  <a:ext uri="{0D108BD9-81ED-4DB2-BD59-A6C34878D82A}">
                    <a16:rowId xmlns:a16="http://schemas.microsoft.com/office/drawing/2014/main" val="105253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Система координат</a:t>
                      </a:r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Разные</a:t>
                      </a:r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WGS84/EGM96</a:t>
                      </a:r>
                      <a:endParaRPr lang="ru-RU" sz="2800" dirty="0"/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WGS84</a:t>
                      </a:r>
                      <a:endParaRPr lang="ru-RU" sz="2800" dirty="0"/>
                    </a:p>
                  </a:txBody>
                  <a:tcPr marL="83489" marR="83489"/>
                </a:tc>
                <a:extLst>
                  <a:ext uri="{0D108BD9-81ED-4DB2-BD59-A6C34878D82A}">
                    <a16:rowId xmlns:a16="http://schemas.microsoft.com/office/drawing/2014/main" val="93827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Точность</a:t>
                      </a:r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Высокая</a:t>
                      </a:r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Хорошая</a:t>
                      </a:r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Средняя</a:t>
                      </a:r>
                    </a:p>
                  </a:txBody>
                  <a:tcPr marL="83489" marR="83489"/>
                </a:tc>
                <a:extLst>
                  <a:ext uri="{0D108BD9-81ED-4DB2-BD59-A6C34878D82A}">
                    <a16:rowId xmlns:a16="http://schemas.microsoft.com/office/drawing/2014/main" val="184083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Доступность</a:t>
                      </a:r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85</a:t>
                      </a:r>
                      <a:r>
                        <a:rPr lang="ru-RU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 </a:t>
                      </a:r>
                      <a:r>
                        <a:rPr lang="ru-RU" sz="2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с.ш</a:t>
                      </a:r>
                      <a:r>
                        <a:rPr lang="ru-RU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- 85°ю.ш</a:t>
                      </a:r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83</a:t>
                      </a:r>
                      <a:r>
                        <a:rPr lang="ru-RU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°с.ш - 83°ю.ш</a:t>
                      </a:r>
                      <a:endParaRPr lang="ru-RU" sz="2800" dirty="0"/>
                    </a:p>
                  </a:txBody>
                  <a:tcPr marL="83489" marR="834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60</a:t>
                      </a:r>
                      <a:r>
                        <a:rPr lang="ru-RU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°с.ш - 54° </a:t>
                      </a:r>
                      <a:r>
                        <a:rPr lang="ru-RU" sz="2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ю.ш</a:t>
                      </a:r>
                      <a:endParaRPr lang="ru-RU" sz="2800" dirty="0"/>
                    </a:p>
                  </a:txBody>
                  <a:tcPr marL="83489" marR="83489"/>
                </a:tc>
                <a:extLst>
                  <a:ext uri="{0D108BD9-81ED-4DB2-BD59-A6C34878D82A}">
                    <a16:rowId xmlns:a16="http://schemas.microsoft.com/office/drawing/2014/main" val="3176223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328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2C92B3-835B-28D7-F2B7-4DD53751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718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Генерация </a:t>
            </a:r>
            <a:r>
              <a:rPr lang="ru-RU" dirty="0" err="1"/>
              <a:t>тайлов</a:t>
            </a:r>
            <a:br>
              <a:rPr lang="ru-RU" dirty="0"/>
            </a:br>
            <a:r>
              <a:rPr lang="ru-RU" dirty="0"/>
              <a:t> </a:t>
            </a:r>
            <a:endParaRPr lang="ru-RU" sz="32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8F8D4C-C51C-16AF-7A3D-0119E522F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20542"/>
            <a:ext cx="5175953" cy="32085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369776-4754-6300-750E-31A48F34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243" y="2320543"/>
            <a:ext cx="2628157" cy="3164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24D17-9424-5FDD-2CD8-F1DCA9525D92}"/>
              </a:ext>
            </a:extLst>
          </p:cNvPr>
          <p:cNvSpPr txBox="1"/>
          <p:nvPr/>
        </p:nvSpPr>
        <p:spPr>
          <a:xfrm>
            <a:off x="2498292" y="5818243"/>
            <a:ext cx="240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z = 17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B8E65-C0CC-3CAD-371B-DBEDA1906A00}"/>
              </a:ext>
            </a:extLst>
          </p:cNvPr>
          <p:cNvSpPr txBox="1"/>
          <p:nvPr/>
        </p:nvSpPr>
        <p:spPr>
          <a:xfrm>
            <a:off x="8303885" y="5818243"/>
            <a:ext cx="240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z = 11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EA4D7-9D6B-9094-C569-DE8990EFDD30}"/>
              </a:ext>
            </a:extLst>
          </p:cNvPr>
          <p:cNvSpPr txBox="1"/>
          <p:nvPr/>
        </p:nvSpPr>
        <p:spPr>
          <a:xfrm flipH="1">
            <a:off x="1371600" y="1674211"/>
            <a:ext cx="465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Выбор масштаба</a:t>
            </a:r>
          </a:p>
        </p:txBody>
      </p:sp>
    </p:spTree>
    <p:extLst>
      <p:ext uri="{BB962C8B-B14F-4D97-AF65-F5344CB8AC3E}">
        <p14:creationId xmlns:p14="http://schemas.microsoft.com/office/powerpoint/2010/main" val="5849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A9C26-08C7-5406-4DBC-2D8E482B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2361"/>
          </a:xfrm>
        </p:spPr>
        <p:txBody>
          <a:bodyPr/>
          <a:lstStyle/>
          <a:p>
            <a:pPr algn="ctr"/>
            <a:r>
              <a:rPr lang="ru-RU" dirty="0"/>
              <a:t>Генерация </a:t>
            </a:r>
            <a:r>
              <a:rPr lang="ru-RU" dirty="0" err="1"/>
              <a:t>тайлов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0F2F148-C087-4792-8107-0245ED6E8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003" y="2320542"/>
            <a:ext cx="3728288" cy="35052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9E6A61-0141-EBF1-EB84-4321672E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711" y="2320542"/>
            <a:ext cx="3396316" cy="3505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A8A62-0F5B-1693-DAFA-F1BE9A05FBFE}"/>
              </a:ext>
            </a:extLst>
          </p:cNvPr>
          <p:cNvSpPr txBox="1"/>
          <p:nvPr/>
        </p:nvSpPr>
        <p:spPr>
          <a:xfrm>
            <a:off x="2424778" y="5948875"/>
            <a:ext cx="175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SasPlanet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78559-C97D-C895-32FD-7C3E1AA0B976}"/>
              </a:ext>
            </a:extLst>
          </p:cNvPr>
          <p:cNvSpPr txBox="1"/>
          <p:nvPr/>
        </p:nvSpPr>
        <p:spPr>
          <a:xfrm>
            <a:off x="8093870" y="5948875"/>
            <a:ext cx="167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QGis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146DB-E29D-D401-4375-5FA029F315EC}"/>
              </a:ext>
            </a:extLst>
          </p:cNvPr>
          <p:cNvSpPr txBox="1"/>
          <p:nvPr/>
        </p:nvSpPr>
        <p:spPr>
          <a:xfrm flipH="1">
            <a:off x="1371600" y="1674211"/>
            <a:ext cx="465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Генерация </a:t>
            </a:r>
            <a:r>
              <a:rPr lang="ru-RU" sz="3600" dirty="0" err="1"/>
              <a:t>тайлов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71934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2C92B3-835B-28D7-F2B7-4DD53751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718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Генерация </a:t>
            </a:r>
            <a:r>
              <a:rPr lang="ru-RU" dirty="0" err="1"/>
              <a:t>тайлов</a:t>
            </a:r>
            <a:br>
              <a:rPr lang="ru-RU" dirty="0"/>
            </a:br>
            <a:r>
              <a:rPr lang="ru-RU" dirty="0"/>
              <a:t> 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EA4D7-9D6B-9094-C569-DE8990EFDD30}"/>
              </a:ext>
            </a:extLst>
          </p:cNvPr>
          <p:cNvSpPr txBox="1"/>
          <p:nvPr/>
        </p:nvSpPr>
        <p:spPr>
          <a:xfrm flipH="1">
            <a:off x="1371600" y="1674211"/>
            <a:ext cx="775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Генерация </a:t>
            </a:r>
            <a:r>
              <a:rPr lang="ru-RU" sz="3600" dirty="0" err="1"/>
              <a:t>тайлов</a:t>
            </a:r>
            <a:r>
              <a:rPr lang="ru-RU" sz="3600" dirty="0"/>
              <a:t>. Вычисление цвета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1F71C1-E616-A784-6B40-1CD7723F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95" y="2501770"/>
            <a:ext cx="4023360" cy="37033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321F64-2FA7-D4BD-12B6-EEF9059D6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455" y="2501770"/>
            <a:ext cx="6051695" cy="17008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E91F80-AD2E-8227-1741-F436E0299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699" y="4202653"/>
            <a:ext cx="5645205" cy="202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8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FE96B-36A8-8673-9216-3B2A1AAF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7647"/>
          </a:xfrm>
        </p:spPr>
        <p:txBody>
          <a:bodyPr/>
          <a:lstStyle/>
          <a:p>
            <a:pPr algn="ctr"/>
            <a:r>
              <a:rPr lang="ru-RU" dirty="0"/>
              <a:t>Проектирование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08C3D3-2AF8-982C-0507-AB1C33537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12072"/>
            <a:ext cx="9585495" cy="103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4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F0958-3BA7-0807-49A8-1FE37B3B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5355"/>
          </a:xfrm>
        </p:spPr>
        <p:txBody>
          <a:bodyPr/>
          <a:lstStyle/>
          <a:p>
            <a:pPr algn="ctr"/>
            <a:r>
              <a:rPr lang="ru-RU" dirty="0"/>
              <a:t>Разработка структуры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EA7140-DE6A-B5EF-BBD6-950E9396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838" y="1653179"/>
            <a:ext cx="6670324" cy="494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5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F0958-3BA7-0807-49A8-1FE37B3B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535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Описание процесса работы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885BA3-E307-CB51-3A1A-A42C6E015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09" y="1545996"/>
            <a:ext cx="6711182" cy="51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3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F0958-3BA7-0807-49A8-1FE37B3B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535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Описание циркуляции потоков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838BEA-71F2-AC64-B846-C484C18F7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" t="11821" r="1067" b="15876"/>
          <a:stretch/>
        </p:blipFill>
        <p:spPr>
          <a:xfrm>
            <a:off x="1530284" y="1574276"/>
            <a:ext cx="9283831" cy="49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0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F0958-3BA7-0807-49A8-1FE37B3B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6501"/>
          </a:xfrm>
        </p:spPr>
        <p:txBody>
          <a:bodyPr>
            <a:normAutofit/>
          </a:bodyPr>
          <a:lstStyle/>
          <a:p>
            <a:r>
              <a:rPr lang="ru-RU" dirty="0"/>
              <a:t>Разработка алгоритмов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46B792-81F5-9002-A120-E03AC8E30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3002"/>
            <a:ext cx="9601200" cy="3581400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ru-RU" sz="2800" dirty="0"/>
              <a:t>расчет координат точек фрагмента ортодромии между 2мя точками на сфере;</a:t>
            </a:r>
          </a:p>
          <a:p>
            <a:pPr marL="457200" indent="-457200">
              <a:buAutoNum type="arabicParenR"/>
            </a:pPr>
            <a:r>
              <a:rPr lang="ru-RU" sz="2800" dirty="0"/>
              <a:t>расчет высоты дуги фрагмента ортодромии;</a:t>
            </a:r>
          </a:p>
          <a:p>
            <a:pPr marL="457200" indent="-457200">
              <a:buAutoNum type="arabicParenR"/>
            </a:pPr>
            <a:r>
              <a:rPr lang="ru-RU" sz="2800" dirty="0"/>
              <a:t>расчет пересечений профиля с границами зоны Френеля.</a:t>
            </a:r>
          </a:p>
        </p:txBody>
      </p:sp>
    </p:spTree>
    <p:extLst>
      <p:ext uri="{BB962C8B-B14F-4D97-AF65-F5344CB8AC3E}">
        <p14:creationId xmlns:p14="http://schemas.microsoft.com/office/powerpoint/2010/main" val="216062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808FC3-ECE1-569A-FC4E-F3A6AE65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3241"/>
          </a:xfrm>
        </p:spPr>
        <p:txBody>
          <a:bodyPr/>
          <a:lstStyle/>
          <a:p>
            <a:pPr algn="ctr"/>
            <a:r>
              <a:rPr lang="ru-RU" dirty="0"/>
              <a:t>Постановка задачи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50B1C81-AFBF-9E4A-7754-806568F17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89" y="1581073"/>
            <a:ext cx="4962515" cy="4167487"/>
          </a:xfr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BD80941-036B-6D3C-5B45-B6071FB0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815" y="1581072"/>
            <a:ext cx="5257800" cy="41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0AC5F-F388-FB2A-EFE2-72EA5DAE300E}"/>
              </a:ext>
            </a:extLst>
          </p:cNvPr>
          <p:cNvSpPr txBox="1"/>
          <p:nvPr/>
        </p:nvSpPr>
        <p:spPr>
          <a:xfrm>
            <a:off x="1029789" y="5910590"/>
            <a:ext cx="496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Построение радиотрассы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BB1B-9C5E-8F0C-B27C-EC448B756A99}"/>
              </a:ext>
            </a:extLst>
          </p:cNvPr>
          <p:cNvSpPr txBox="1"/>
          <p:nvPr/>
        </p:nvSpPr>
        <p:spPr>
          <a:xfrm>
            <a:off x="6400407" y="5910590"/>
            <a:ext cx="5866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Построение области радиопокрытия</a:t>
            </a:r>
          </a:p>
        </p:txBody>
      </p:sp>
    </p:spTree>
    <p:extLst>
      <p:ext uri="{BB962C8B-B14F-4D97-AF65-F5344CB8AC3E}">
        <p14:creationId xmlns:p14="http://schemas.microsoft.com/office/powerpoint/2010/main" val="1743528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F0958-3BA7-0807-49A8-1FE37B3B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535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Разработка алгоритмов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C333C2-001D-96F7-8AF7-B597BFF52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29" y="1683940"/>
            <a:ext cx="4551971" cy="4488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6CA27E-96B0-5ECC-9E1A-7DF2DDDDB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63" y="1461155"/>
            <a:ext cx="2705705" cy="2272233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4A7B3-2F56-C970-6850-057E0DC330D2}"/>
              </a:ext>
            </a:extLst>
          </p:cNvPr>
          <p:cNvSpPr txBox="1"/>
          <p:nvPr/>
        </p:nvSpPr>
        <p:spPr>
          <a:xfrm>
            <a:off x="6594201" y="3733387"/>
            <a:ext cx="246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Открытая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7A7154-9370-7895-D655-734963CFF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541" y="1461154"/>
            <a:ext cx="2690075" cy="227223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A5D5BD-EA75-D5F8-3865-BDD3CCDF8FC5}"/>
              </a:ext>
            </a:extLst>
          </p:cNvPr>
          <p:cNvSpPr txBox="1"/>
          <p:nvPr/>
        </p:nvSpPr>
        <p:spPr>
          <a:xfrm>
            <a:off x="9429464" y="3743404"/>
            <a:ext cx="246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Полуоткрытая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76A379-26FB-8886-778B-862360C02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63" y="4112736"/>
            <a:ext cx="2705705" cy="2272233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55972-F69D-741C-3732-1F494315714A}"/>
              </a:ext>
            </a:extLst>
          </p:cNvPr>
          <p:cNvSpPr txBox="1"/>
          <p:nvPr/>
        </p:nvSpPr>
        <p:spPr>
          <a:xfrm>
            <a:off x="6629417" y="6394986"/>
            <a:ext cx="246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Полузакрытая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3E1B34A-0F86-441B-80E1-EFEFA70FC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809" y="4102719"/>
            <a:ext cx="2729562" cy="2292268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0C5F8E-87FF-14AD-C9F8-59778E8901C6}"/>
              </a:ext>
            </a:extLst>
          </p:cNvPr>
          <p:cNvSpPr txBox="1"/>
          <p:nvPr/>
        </p:nvSpPr>
        <p:spPr>
          <a:xfrm>
            <a:off x="9418380" y="6394986"/>
            <a:ext cx="246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Закрытая</a:t>
            </a:r>
          </a:p>
        </p:txBody>
      </p:sp>
    </p:spTree>
    <p:extLst>
      <p:ext uri="{BB962C8B-B14F-4D97-AF65-F5344CB8AC3E}">
        <p14:creationId xmlns:p14="http://schemas.microsoft.com/office/powerpoint/2010/main" val="2289712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92E6F-B8A3-D5E4-CEE9-7A35FDAA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047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Клиентский модуль. Проектирование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5900D0-160F-ED9C-7384-76024A6AA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6" t="4537" r="12866" b="14227"/>
          <a:stretch/>
        </p:blipFill>
        <p:spPr>
          <a:xfrm>
            <a:off x="1371600" y="2347274"/>
            <a:ext cx="5159174" cy="42114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5D8472A-1F27-6CC1-CBB1-B207A92A0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t="6048" r="11791" b="13849"/>
          <a:stretch/>
        </p:blipFill>
        <p:spPr>
          <a:xfrm>
            <a:off x="6615616" y="2379042"/>
            <a:ext cx="5458119" cy="4179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47DAEC-0D3B-F7E0-AC38-6A1060A78041}"/>
              </a:ext>
            </a:extLst>
          </p:cNvPr>
          <p:cNvSpPr txBox="1"/>
          <p:nvPr/>
        </p:nvSpPr>
        <p:spPr>
          <a:xfrm>
            <a:off x="1715678" y="1687398"/>
            <a:ext cx="946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реализации были выбраны: С++</a:t>
            </a:r>
            <a:r>
              <a:rPr lang="en-US" sz="2800" dirty="0"/>
              <a:t>, Qt, </a:t>
            </a:r>
            <a:r>
              <a:rPr lang="en-US" sz="2800" dirty="0" err="1"/>
              <a:t>qwt</a:t>
            </a:r>
            <a:r>
              <a:rPr lang="ru-RU" sz="2800" dirty="0"/>
              <a:t> </a:t>
            </a:r>
            <a:r>
              <a:rPr lang="en-US" sz="2800" dirty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8120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92E6F-B8A3-D5E4-CEE9-7A35FDAA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047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Клиентский модуль. Проверка работы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FBDA2A9-7102-9DC8-C86F-4B1EC818A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r="15016"/>
          <a:stretch/>
        </p:blipFill>
        <p:spPr>
          <a:xfrm>
            <a:off x="1894788" y="1910375"/>
            <a:ext cx="3289954" cy="38005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F3153B-03A3-D38C-7AC1-462022549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10"/>
          <a:stretch/>
        </p:blipFill>
        <p:spPr>
          <a:xfrm>
            <a:off x="7122403" y="1910375"/>
            <a:ext cx="3436219" cy="3800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616B7-231A-5650-84C7-537345A88C3D}"/>
              </a:ext>
            </a:extLst>
          </p:cNvPr>
          <p:cNvSpPr txBox="1"/>
          <p:nvPr/>
        </p:nvSpPr>
        <p:spPr>
          <a:xfrm>
            <a:off x="2409719" y="5910590"/>
            <a:ext cx="2260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Получилось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C0725-2127-166F-6422-EAC10CFF9E82}"/>
              </a:ext>
            </a:extLst>
          </p:cNvPr>
          <p:cNvSpPr txBox="1"/>
          <p:nvPr/>
        </p:nvSpPr>
        <p:spPr>
          <a:xfrm>
            <a:off x="7007260" y="5710906"/>
            <a:ext cx="3551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Должно было</a:t>
            </a:r>
            <a:r>
              <a:rPr lang="ru-RU" dirty="0"/>
              <a:t> </a:t>
            </a:r>
            <a:r>
              <a:rPr lang="ru-RU" sz="2800" dirty="0"/>
              <a:t>получиться</a:t>
            </a:r>
          </a:p>
        </p:txBody>
      </p:sp>
    </p:spTree>
    <p:extLst>
      <p:ext uri="{BB962C8B-B14F-4D97-AF65-F5344CB8AC3E}">
        <p14:creationId xmlns:p14="http://schemas.microsoft.com/office/powerpoint/2010/main" val="4075638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E27A0D-CAC7-38B4-D94B-CFE600D5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89257"/>
          </a:xfrm>
        </p:spPr>
        <p:txBody>
          <a:bodyPr/>
          <a:lstStyle/>
          <a:p>
            <a:r>
              <a:rPr lang="ru-RU" dirty="0"/>
              <a:t>Расчет радиотрассы. Проектирование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131334-DE78-4925-519D-CF2D6EF0F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39" y="1574276"/>
            <a:ext cx="4517936" cy="51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82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E27A0D-CAC7-38B4-D94B-CFE600D5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8925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Расчет радиотрассы. Проверка работы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0E23C-3333-9660-5DBC-09C6A759F2C2}"/>
              </a:ext>
            </a:extLst>
          </p:cNvPr>
          <p:cNvSpPr txBox="1"/>
          <p:nvPr/>
        </p:nvSpPr>
        <p:spPr>
          <a:xfrm>
            <a:off x="1291471" y="5656962"/>
            <a:ext cx="43174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Профиль из приложения, </a:t>
            </a:r>
          </a:p>
          <a:p>
            <a:r>
              <a:rPr lang="ru-RU" sz="2800" dirty="0"/>
              <a:t>сглаженный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44B7E-FD12-7B84-33DC-77D762609E7A}"/>
              </a:ext>
            </a:extLst>
          </p:cNvPr>
          <p:cNvSpPr txBox="1"/>
          <p:nvPr/>
        </p:nvSpPr>
        <p:spPr>
          <a:xfrm>
            <a:off x="6706024" y="4454548"/>
            <a:ext cx="419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Профиль из </a:t>
            </a:r>
            <a:r>
              <a:rPr lang="en-US" sz="2800" dirty="0"/>
              <a:t>radio mobile</a:t>
            </a:r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71F243-E6C9-D85E-F1B2-BDC80AD5B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38" y="1528679"/>
            <a:ext cx="2740341" cy="39746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05CE4A-B811-F5FE-F1A5-385E0B80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716" y="2647841"/>
            <a:ext cx="5620534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B2291-AEFB-061C-45F9-B8D7B955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806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Зона радиопокрытия. Проектирование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3F0848-C460-99E6-4B84-393748923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67" y="1496606"/>
            <a:ext cx="3990665" cy="48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95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B2291-AEFB-061C-45F9-B8D7B955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8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Зона радиопокрытия. Проверка работы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0425FFC-EA6C-4453-343B-5CCFA59BA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43" y="1690688"/>
            <a:ext cx="4148579" cy="3831743"/>
          </a:xfrm>
          <a:prstGeom prst="rect">
            <a:avLst/>
          </a:prstGeom>
        </p:spPr>
      </p:pic>
      <p:pic>
        <p:nvPicPr>
          <p:cNvPr id="5" name="Объект 3">
            <a:extLst>
              <a:ext uri="{FF2B5EF4-FFF2-40B4-BE49-F238E27FC236}">
                <a16:creationId xmlns:a16="http://schemas.microsoft.com/office/drawing/2014/main" id="{696B1697-22BE-3DA6-D17D-29888C1C8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013" y="1690688"/>
            <a:ext cx="4322230" cy="3876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7C49C-13F8-231E-27BC-8B752AF37290}"/>
              </a:ext>
            </a:extLst>
          </p:cNvPr>
          <p:cNvSpPr txBox="1"/>
          <p:nvPr/>
        </p:nvSpPr>
        <p:spPr>
          <a:xfrm>
            <a:off x="1337822" y="5716513"/>
            <a:ext cx="4261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/>
              <a:t>Использование координат точек маршрута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247F8-1A33-6F3B-6B6C-67AE42D16105}"/>
              </a:ext>
            </a:extLst>
          </p:cNvPr>
          <p:cNvSpPr txBox="1"/>
          <p:nvPr/>
        </p:nvSpPr>
        <p:spPr>
          <a:xfrm>
            <a:off x="6661013" y="5716513"/>
            <a:ext cx="4322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/>
              <a:t>Разбиение области на одинаковые фрагменты</a:t>
            </a:r>
          </a:p>
        </p:txBody>
      </p:sp>
    </p:spTree>
    <p:extLst>
      <p:ext uri="{BB962C8B-B14F-4D97-AF65-F5344CB8AC3E}">
        <p14:creationId xmlns:p14="http://schemas.microsoft.com/office/powerpoint/2010/main" val="968606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5BC52-07D9-DC6D-E1B6-EB2F1732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2286"/>
          </a:xfrm>
        </p:spPr>
        <p:txBody>
          <a:bodyPr/>
          <a:lstStyle/>
          <a:p>
            <a:pPr algn="ctr"/>
            <a:r>
              <a:rPr lang="ru-RU" dirty="0"/>
              <a:t>3</a:t>
            </a:r>
            <a:r>
              <a:rPr lang="en-US" dirty="0"/>
              <a:t>D </a:t>
            </a:r>
            <a:r>
              <a:rPr lang="ru-RU" dirty="0"/>
              <a:t>визуализация. Проектирование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2A6C3-30FA-0958-1ECD-BE1800FFC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75" y="1865132"/>
            <a:ext cx="6011649" cy="40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5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5BC52-07D9-DC6D-E1B6-EB2F1732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2286"/>
          </a:xfrm>
        </p:spPr>
        <p:txBody>
          <a:bodyPr/>
          <a:lstStyle/>
          <a:p>
            <a:pPr algn="ctr"/>
            <a:r>
              <a:rPr lang="ru-RU" dirty="0"/>
              <a:t>3</a:t>
            </a:r>
            <a:r>
              <a:rPr lang="en-US" dirty="0"/>
              <a:t>D </a:t>
            </a:r>
            <a:r>
              <a:rPr lang="ru-RU" dirty="0"/>
              <a:t>визуализация. Проверка работы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B984FC6-7E37-30A3-64D9-6467432A7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655" y="1772918"/>
            <a:ext cx="6328689" cy="4399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6339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BD5F9-BFFD-471A-45B7-987A5DAF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5928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206454-33B6-04DF-4B76-5DAAEC0F0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/>
              <a:t>В ходе выполнения дипломного проекта было разработано приложение, соответствующее требованиям, описанным в техническом задании.</a:t>
            </a:r>
          </a:p>
          <a:p>
            <a:pPr marL="0" indent="0" algn="just">
              <a:buNone/>
            </a:pPr>
            <a:r>
              <a:rPr lang="ru-RU" sz="2400" dirty="0"/>
              <a:t>Приложение отличается от аналогичных решений наличием возможности построения 3-х мерной модели рельефа, что позволяет пользователю визуально оценить правильность выполненных расчетов. </a:t>
            </a:r>
          </a:p>
          <a:p>
            <a:pPr marL="0" indent="0" algn="just">
              <a:buNone/>
            </a:pPr>
            <a:r>
              <a:rPr lang="ru-RU" sz="2400" dirty="0"/>
              <a:t>Приложение позволяет выполнять все необходимые расчеты в офлайн режиме. Задача выполнена. </a:t>
            </a:r>
          </a:p>
        </p:txBody>
      </p:sp>
    </p:spTree>
    <p:extLst>
      <p:ext uri="{BB962C8B-B14F-4D97-AF65-F5344CB8AC3E}">
        <p14:creationId xmlns:p14="http://schemas.microsoft.com/office/powerpoint/2010/main" val="322022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BE77B-289B-B687-6A7E-1FCD5773F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4208"/>
          </a:xfrm>
        </p:spPr>
        <p:txBody>
          <a:bodyPr/>
          <a:lstStyle/>
          <a:p>
            <a:pPr algn="ctr"/>
            <a:r>
              <a:rPr lang="ru-RU" dirty="0"/>
              <a:t>Построение радиотрассы</a:t>
            </a:r>
          </a:p>
        </p:txBody>
      </p:sp>
      <p:pic>
        <p:nvPicPr>
          <p:cNvPr id="14" name="Объект 4">
            <a:extLst>
              <a:ext uri="{FF2B5EF4-FFF2-40B4-BE49-F238E27FC236}">
                <a16:creationId xmlns:a16="http://schemas.microsoft.com/office/drawing/2014/main" id="{06E44E6E-669D-15BB-66D4-D933236DC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9" y="1694195"/>
            <a:ext cx="4962515" cy="416748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149EE0-CA68-6DB1-3723-2E31ED6D6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44" y="1694195"/>
            <a:ext cx="2281746" cy="41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9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2CB6C-D46A-0F95-40B6-03D90136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074"/>
          </a:xfrm>
        </p:spPr>
        <p:txBody>
          <a:bodyPr/>
          <a:lstStyle/>
          <a:p>
            <a:pPr algn="ctr"/>
            <a:r>
              <a:rPr lang="ru-RU" dirty="0"/>
              <a:t>Расчет области радиопокрытия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B881B69-6B83-F28F-D32B-8A17CDA5E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84767"/>
            <a:ext cx="5257800" cy="41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254E57-AB2A-CD59-8460-3C00BE7B2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78" y="1684767"/>
            <a:ext cx="3085022" cy="416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6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2DBAA-75DE-52C3-F480-F3A943CF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5355"/>
          </a:xfrm>
        </p:spPr>
        <p:txBody>
          <a:bodyPr/>
          <a:lstStyle/>
          <a:p>
            <a:pPr algn="ctr"/>
            <a:r>
              <a:rPr lang="ru-RU" dirty="0"/>
              <a:t>Анализ аналогичных решений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22DC37B-71C4-7F35-364F-469343DB8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AC4B-1A86-6092-C4D6-81BF7AED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6"/>
          <a:stretch/>
        </p:blipFill>
        <p:spPr>
          <a:xfrm>
            <a:off x="1371600" y="1592322"/>
            <a:ext cx="4499178" cy="32940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E4F533-846A-9930-E2A6-59C2BF5C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589" y="1592322"/>
            <a:ext cx="4616794" cy="3294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BF859-754B-3F87-0141-0F5087BBF4FB}"/>
              </a:ext>
            </a:extLst>
          </p:cNvPr>
          <p:cNvSpPr txBox="1"/>
          <p:nvPr/>
        </p:nvSpPr>
        <p:spPr>
          <a:xfrm>
            <a:off x="2239178" y="5298814"/>
            <a:ext cx="276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Сайт </a:t>
            </a:r>
            <a:r>
              <a:rPr lang="en-US" sz="2800" dirty="0"/>
              <a:t>linktest.ru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FA576-E238-F230-1018-C0DF879B8F06}"/>
              </a:ext>
            </a:extLst>
          </p:cNvPr>
          <p:cNvSpPr txBox="1"/>
          <p:nvPr/>
        </p:nvSpPr>
        <p:spPr>
          <a:xfrm>
            <a:off x="8204548" y="5298814"/>
            <a:ext cx="2314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Radio mobile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7208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5CD19-E95F-A39B-75DD-FA3BC9F1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Требования к программной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277137-9D65-BB99-62D3-679006C6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ru-RU" sz="2800" dirty="0"/>
              <a:t>кроссплатформенность;</a:t>
            </a:r>
          </a:p>
          <a:p>
            <a:pPr marL="457200" indent="-457200">
              <a:buAutoNum type="arabicParenR"/>
            </a:pPr>
            <a:r>
              <a:rPr lang="ru-RU" sz="2800" dirty="0"/>
              <a:t>открытые исходные коды;</a:t>
            </a:r>
          </a:p>
          <a:p>
            <a:pPr marL="457200" indent="-457200">
              <a:buAutoNum type="arabicParenR"/>
            </a:pPr>
            <a:r>
              <a:rPr lang="ru-RU" sz="2800" dirty="0"/>
              <a:t>вычислительная эффективность.</a:t>
            </a:r>
          </a:p>
        </p:txBody>
      </p:sp>
    </p:spTree>
    <p:extLst>
      <p:ext uri="{BB962C8B-B14F-4D97-AF65-F5344CB8AC3E}">
        <p14:creationId xmlns:p14="http://schemas.microsoft.com/office/powerpoint/2010/main" val="37407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7D6F6-E380-F57E-B8E8-984B55693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88476"/>
          </a:xfrm>
        </p:spPr>
        <p:txBody>
          <a:bodyPr/>
          <a:lstStyle/>
          <a:p>
            <a:pPr algn="ctr"/>
            <a:r>
              <a:rPr lang="ru-RU" dirty="0"/>
              <a:t>Архитектурно – структурные решения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9875DE-6777-9304-61F2-9C98E2B59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74" y="2978870"/>
            <a:ext cx="8507651" cy="12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94A6D-E522-1E3C-F737-2C28E955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5928"/>
          </a:xfrm>
        </p:spPr>
        <p:txBody>
          <a:bodyPr/>
          <a:lstStyle/>
          <a:p>
            <a:pPr algn="ctr"/>
            <a:r>
              <a:rPr lang="ru-RU" dirty="0"/>
              <a:t>Взаимодействие с сервером карт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A4A596F-284F-0DF0-A2BF-881234F59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86" y="1635402"/>
            <a:ext cx="7979228" cy="2119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580F98-F247-ABF9-4600-0BF11B10E2B5}"/>
              </a:ext>
            </a:extLst>
          </p:cNvPr>
          <p:cNvSpPr txBox="1"/>
          <p:nvPr/>
        </p:nvSpPr>
        <p:spPr>
          <a:xfrm>
            <a:off x="1287937" y="4406775"/>
            <a:ext cx="96161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/>
              <a:t>Основной недостаток:</a:t>
            </a:r>
          </a:p>
          <a:p>
            <a:pPr algn="just"/>
            <a:r>
              <a:rPr lang="ru-RU" sz="2800" dirty="0"/>
              <a:t>- запрос </a:t>
            </a:r>
            <a:r>
              <a:rPr lang="ru-RU" sz="2800" dirty="0" err="1"/>
              <a:t>тайла</a:t>
            </a:r>
            <a:r>
              <a:rPr lang="ru-RU" sz="2800" dirty="0"/>
              <a:t> происходит при таких событиях, как прокрутка колеса мыши или удержание ЛКМ с перемещением курсора.</a:t>
            </a:r>
          </a:p>
        </p:txBody>
      </p:sp>
    </p:spTree>
    <p:extLst>
      <p:ext uri="{BB962C8B-B14F-4D97-AF65-F5344CB8AC3E}">
        <p14:creationId xmlns:p14="http://schemas.microsoft.com/office/powerpoint/2010/main" val="200815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803D1B-F25D-D70B-6323-3D27B68D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Новое взаимодействие с сервером карт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B967CC0-8A89-67D9-F093-E416C9E91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31" y="2376645"/>
            <a:ext cx="6553135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8E24C-F82A-6A9D-7EBC-E808A51D7407}"/>
              </a:ext>
            </a:extLst>
          </p:cNvPr>
          <p:cNvSpPr txBox="1"/>
          <p:nvPr/>
        </p:nvSpPr>
        <p:spPr>
          <a:xfrm>
            <a:off x="1287936" y="3907154"/>
            <a:ext cx="96161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/>
              <a:t>Изменения:</a:t>
            </a:r>
          </a:p>
          <a:p>
            <a:pPr algn="just"/>
            <a:r>
              <a:rPr lang="ru-RU" sz="2800" dirty="0"/>
              <a:t>-  изменение событий для формирования запроса;</a:t>
            </a:r>
          </a:p>
          <a:p>
            <a:pPr algn="just"/>
            <a:r>
              <a:rPr lang="ru-RU" sz="2800" dirty="0"/>
              <a:t>- вынесение клиентской части в отдельный модуль внутри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2045395874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</TotalTime>
  <Words>358</Words>
  <Application>Microsoft Office PowerPoint</Application>
  <PresentationFormat>Широкоэкранный</PresentationFormat>
  <Paragraphs>88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1" baseType="lpstr">
      <vt:lpstr>Franklin Gothic Book</vt:lpstr>
      <vt:lpstr>Уголки</vt:lpstr>
      <vt:lpstr>Разработка приложения «Радио-Трасса»</vt:lpstr>
      <vt:lpstr>Постановка задачи</vt:lpstr>
      <vt:lpstr>Построение радиотрассы</vt:lpstr>
      <vt:lpstr>Расчет области радиопокрытия</vt:lpstr>
      <vt:lpstr>Анализ аналогичных решений</vt:lpstr>
      <vt:lpstr>Требования к программной реализации</vt:lpstr>
      <vt:lpstr>Архитектурно – структурные решения</vt:lpstr>
      <vt:lpstr>Взаимодействие с сервером карт</vt:lpstr>
      <vt:lpstr>Новое взаимодействие с сервером карт</vt:lpstr>
      <vt:lpstr>Создание карты высот</vt:lpstr>
      <vt:lpstr>Выбор формата данных</vt:lpstr>
      <vt:lpstr>Генерация тайлов  </vt:lpstr>
      <vt:lpstr>Генерация тайлов</vt:lpstr>
      <vt:lpstr>Генерация тайлов  </vt:lpstr>
      <vt:lpstr>Проектирование приложения</vt:lpstr>
      <vt:lpstr>Разработка структуры приложения</vt:lpstr>
      <vt:lpstr>Описание процесса работы приложения</vt:lpstr>
      <vt:lpstr>Описание циркуляции потоков данных</vt:lpstr>
      <vt:lpstr>Разработка алгоритмов</vt:lpstr>
      <vt:lpstr>Разработка алгоритмов</vt:lpstr>
      <vt:lpstr>Клиентский модуль. Проектирование</vt:lpstr>
      <vt:lpstr>Клиентский модуль. Проверка работы</vt:lpstr>
      <vt:lpstr>Расчет радиотрассы. Проектирование</vt:lpstr>
      <vt:lpstr>Расчет радиотрассы. Проверка работы</vt:lpstr>
      <vt:lpstr>Зона радиопокрытия. Проектирование</vt:lpstr>
      <vt:lpstr>Зона радиопокрытия. Проверка работы</vt:lpstr>
      <vt:lpstr>3D визуализация. Проектирование</vt:lpstr>
      <vt:lpstr>3D визуализация. Проверка работы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Anastasia Ptakhova</dc:creator>
  <cp:lastModifiedBy>Anastasia Ptakhova</cp:lastModifiedBy>
  <cp:revision>10</cp:revision>
  <dcterms:created xsi:type="dcterms:W3CDTF">2024-06-10T16:58:26Z</dcterms:created>
  <dcterms:modified xsi:type="dcterms:W3CDTF">2024-07-07T20:37:12Z</dcterms:modified>
</cp:coreProperties>
</file>